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2" r:id="rId2"/>
    <p:sldMasterId id="2147483660" r:id="rId3"/>
  </p:sldMasterIdLst>
  <p:notesMasterIdLst>
    <p:notesMasterId r:id="rId8"/>
  </p:notesMasterIdLst>
  <p:handoutMasterIdLst>
    <p:handoutMasterId r:id="rId9"/>
  </p:handoutMasterIdLst>
  <p:sldIdLst>
    <p:sldId id="283" r:id="rId4"/>
    <p:sldId id="291" r:id="rId5"/>
    <p:sldId id="287" r:id="rId6"/>
    <p:sldId id="284" r:id="rId7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67" userDrawn="1">
          <p15:clr>
            <a:srgbClr val="A4A3A4"/>
          </p15:clr>
        </p15:guide>
        <p15:guide id="4" orient="horz" pos="890" userDrawn="1">
          <p15:clr>
            <a:srgbClr val="A4A3A4"/>
          </p15:clr>
        </p15:guide>
        <p15:guide id="5" pos="385" userDrawn="1">
          <p15:clr>
            <a:srgbClr val="A4A3A4"/>
          </p15:clr>
        </p15:guide>
        <p15:guide id="6" pos="5375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  <p15:guide id="8" orient="horz" pos="9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tlarz Edyta" initials="KE" lastIdx="1" clrIdx="0">
    <p:extLst>
      <p:ext uri="{19B8F6BF-5375-455C-9EA6-DF929625EA0E}">
        <p15:presenceInfo xmlns:p15="http://schemas.microsoft.com/office/powerpoint/2012/main" userId="S-1-5-21-1346247845-3881836822-2677420573-1139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6092"/>
    <a:srgbClr val="3C8054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78580" autoAdjust="0"/>
  </p:normalViewPr>
  <p:slideViewPr>
    <p:cSldViewPr>
      <p:cViewPr varScale="1">
        <p:scale>
          <a:sx n="101" d="100"/>
          <a:sy n="101" d="100"/>
        </p:scale>
        <p:origin x="126" y="342"/>
      </p:cViewPr>
      <p:guideLst>
        <p:guide orient="horz" pos="2160"/>
        <p:guide pos="2880"/>
        <p:guide orient="horz" pos="3067"/>
        <p:guide orient="horz" pos="890"/>
        <p:guide pos="385"/>
        <p:guide pos="5375"/>
        <p:guide orient="horz" pos="3974"/>
        <p:guide orient="horz" pos="99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microsoft.com/office/2015/10/relationships/revisionInfo" Target="revisionInfo.xml"/><Relationship Id="rId10" Type="http://schemas.openxmlformats.org/officeDocument/2006/relationships/commentAuthors" Target="commentAuthor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07B428-7536-473B-BBB5-74C60B3CF704}" type="datetimeFigureOut">
              <a:rPr lang="pl-PL" smtClean="0"/>
              <a:t>13.07.2023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6AF2F-A3FE-4CB1-9D12-E01BDDA8AD3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410979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7E9F0-E57A-4457-BB0A-F3332D72144F}" type="datetimeFigureOut">
              <a:rPr lang="pl-PL" smtClean="0"/>
              <a:pPr/>
              <a:t>13.07.2023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50995-947C-4AE1-815D-E6DF7681EC9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2834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899025"/>
            <a:ext cx="6400800" cy="120168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pic>
        <p:nvPicPr>
          <p:cNvPr id="7" name="Picture 2" descr="Biały orzeł w koronie na czerwonym kwadratowym tle. Od góry do kwadratu tła przylega napis &quot;służba&quot;, zaś od dołu - napis &quot;cywilna&quot;. Tło napisów jest granatowe. " title="Logo służby cywilnej 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764704"/>
            <a:ext cx="213461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22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95F5-8955-4CD6-8B22-069049C51BE2}" type="datetimeFigureOut">
              <a:rPr lang="pl-PL" smtClean="0"/>
              <a:t>13.07.2023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B935B-9D8A-463B-B414-D8BCDE8FC3E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77512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95F5-8955-4CD6-8B22-069049C51BE2}" type="datetimeFigureOut">
              <a:rPr lang="pl-PL" smtClean="0"/>
              <a:t>13.07.2023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B935B-9D8A-463B-B414-D8BCDE8FC3E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136117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95F5-8955-4CD6-8B22-069049C51BE2}" type="datetimeFigureOut">
              <a:rPr lang="pl-PL" smtClean="0"/>
              <a:t>13.07.2023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B935B-9D8A-463B-B414-D8BCDE8FC3E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51631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95F5-8955-4CD6-8B22-069049C51BE2}" type="datetimeFigureOut">
              <a:rPr lang="pl-PL" smtClean="0"/>
              <a:t>13.07.2023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B935B-9D8A-463B-B414-D8BCDE8FC3E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007482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95F5-8955-4CD6-8B22-069049C51BE2}" type="datetimeFigureOut">
              <a:rPr lang="pl-PL" smtClean="0"/>
              <a:t>13.07.2023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B935B-9D8A-463B-B414-D8BCDE8FC3E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243923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95F5-8955-4CD6-8B22-069049C51BE2}" type="datetimeFigureOut">
              <a:rPr lang="pl-PL" smtClean="0"/>
              <a:t>13.07.2023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B935B-9D8A-463B-B414-D8BCDE8FC3E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651725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95F5-8955-4CD6-8B22-069049C51BE2}" type="datetimeFigureOut">
              <a:rPr lang="pl-PL" smtClean="0"/>
              <a:t>13.07.2023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B935B-9D8A-463B-B414-D8BCDE8FC3E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776911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95F5-8955-4CD6-8B22-069049C51BE2}" type="datetimeFigureOut">
              <a:rPr lang="pl-PL" smtClean="0"/>
              <a:t>13.07.2023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B935B-9D8A-463B-B414-D8BCDE8FC3E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107355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95F5-8955-4CD6-8B22-069049C51BE2}" type="datetimeFigureOut">
              <a:rPr lang="pl-PL" smtClean="0"/>
              <a:t>13.07.2023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B935B-9D8A-463B-B414-D8BCDE8FC3E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72231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4005064"/>
            <a:ext cx="7772400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95F5-8955-4CD6-8B22-069049C51BE2}" type="datetimeFigureOut">
              <a:rPr lang="pl-PL" smtClean="0"/>
              <a:t>13.07.2023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B935B-9D8A-463B-B414-D8BCDE8FC3E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324601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95F5-8955-4CD6-8B22-069049C51BE2}" type="datetimeFigureOut">
              <a:rPr lang="pl-PL" smtClean="0"/>
              <a:t>13.07.2023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B935B-9D8A-463B-B414-D8BCDE8FC3E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654563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9CC7E-4348-4570-89BB-BAA49814C749}" type="datetimeFigureOut">
              <a:rPr lang="pl-PL" smtClean="0"/>
              <a:t>13.07.2023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6E88-E47B-4C96-BE6A-A9D816FB853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66301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9CC7E-4348-4570-89BB-BAA49814C749}" type="datetimeFigureOut">
              <a:rPr lang="pl-PL" smtClean="0"/>
              <a:t>13.07.2023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6E88-E47B-4C96-BE6A-A9D816FB853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192647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9CC7E-4348-4570-89BB-BAA49814C749}" type="datetimeFigureOut">
              <a:rPr lang="pl-PL" smtClean="0"/>
              <a:t>13.07.2023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6E88-E47B-4C96-BE6A-A9D816FB853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74687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9CC7E-4348-4570-89BB-BAA49814C749}" type="datetimeFigureOut">
              <a:rPr lang="pl-PL" smtClean="0"/>
              <a:t>13.07.2023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6E88-E47B-4C96-BE6A-A9D816FB853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24241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9CC7E-4348-4570-89BB-BAA49814C749}" type="datetimeFigureOut">
              <a:rPr lang="pl-PL" smtClean="0"/>
              <a:t>13.07.2023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6E88-E47B-4C96-BE6A-A9D816FB853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093303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9CC7E-4348-4570-89BB-BAA49814C749}" type="datetimeFigureOut">
              <a:rPr lang="pl-PL" smtClean="0"/>
              <a:t>13.07.2023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6E88-E47B-4C96-BE6A-A9D816FB853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856726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9CC7E-4348-4570-89BB-BAA49814C749}" type="datetimeFigureOut">
              <a:rPr lang="pl-PL" smtClean="0"/>
              <a:t>13.07.2023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6E88-E47B-4C96-BE6A-A9D816FB853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168956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9CC7E-4348-4570-89BB-BAA49814C749}" type="datetimeFigureOut">
              <a:rPr lang="pl-PL" smtClean="0"/>
              <a:t>13.07.2023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6E88-E47B-4C96-BE6A-A9D816FB853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46393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punktow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ytułu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9CC7E-4348-4570-89BB-BAA49814C749}" type="datetimeFigureOut">
              <a:rPr lang="pl-PL" smtClean="0"/>
              <a:t>13.07.2023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6E88-E47B-4C96-BE6A-A9D816FB853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4605311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9CC7E-4348-4570-89BB-BAA49814C749}" type="datetimeFigureOut">
              <a:rPr lang="pl-PL" smtClean="0"/>
              <a:t>13.07.2023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6E88-E47B-4C96-BE6A-A9D816FB853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1580148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9CC7E-4348-4570-89BB-BAA49814C749}" type="datetimeFigureOut">
              <a:rPr lang="pl-PL" smtClean="0"/>
              <a:t>13.07.2023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6E88-E47B-4C96-BE6A-A9D816FB853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69685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numerow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</p:txBody>
      </p:sp>
    </p:spTree>
    <p:extLst>
      <p:ext uri="{BB962C8B-B14F-4D97-AF65-F5344CB8AC3E}">
        <p14:creationId xmlns:p14="http://schemas.microsoft.com/office/powerpoint/2010/main" val="63698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0" indent="0">
              <a:buFont typeface="+mj-lt"/>
              <a:buNone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77311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11560" y="1354932"/>
            <a:ext cx="3884240" cy="477123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354930"/>
            <a:ext cx="3884240" cy="47712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11560" y="1354931"/>
            <a:ext cx="3885828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1560" y="2174875"/>
            <a:ext cx="388582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354931"/>
            <a:ext cx="3887415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8741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7877" y="365760"/>
            <a:ext cx="7934563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21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51520" y="4077072"/>
            <a:ext cx="144016" cy="2232248"/>
          </a:xfrm>
          <a:prstGeom prst="rect">
            <a:avLst/>
          </a:prstGeom>
          <a:blipFill>
            <a:blip r:embed="rId12"/>
            <a:srcRect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/>
            </a:pPr>
            <a:endParaRPr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2363"/>
            <a:ext cx="2051720" cy="679120"/>
          </a:xfrm>
          <a:prstGeom prst="rect">
            <a:avLst/>
          </a:prstGeom>
        </p:spPr>
      </p:pic>
      <p:pic>
        <p:nvPicPr>
          <p:cNvPr id="10" name="Obraz 9" descr="Orzeł biały w koronie, po prawej od niego napis &quot;szef służby cywilnej&quot;, poniżej napisu biało-czerwony pasek" title="Logo szefa służby cywilnej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651" y="-25936"/>
            <a:ext cx="1766977" cy="7174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8" r:id="rId4"/>
    <p:sldLayoutId id="2147483659" r:id="rId5"/>
    <p:sldLayoutId id="2147483652" r:id="rId6"/>
    <p:sldLayoutId id="2147483653" r:id="rId7"/>
    <p:sldLayoutId id="2147483654" r:id="rId8"/>
    <p:sldLayoutId id="2147483655" r:id="rId9"/>
    <p:sldLayoutId id="2147483657" r:id="rId10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79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295F5-8955-4CD6-8B22-069049C51BE2}" type="datetimeFigureOut">
              <a:rPr lang="pl-PL" smtClean="0"/>
              <a:t>13.07.2023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B935B-9D8A-463B-B414-D8BCDE8FC3E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29496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9CC7E-4348-4570-89BB-BAA49814C749}" type="datetimeFigureOut">
              <a:rPr lang="pl-PL" smtClean="0"/>
              <a:t>13.07.2023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26E88-E47B-4C96-BE6A-A9D816FB853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02768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>
          <a:xfrm>
            <a:off x="685800" y="3451448"/>
            <a:ext cx="7772400" cy="1368152"/>
          </a:xfrm>
          <a:prstGeom prst="rect">
            <a:avLst/>
          </a:prstGeom>
        </p:spPr>
        <p:txBody>
          <a:bodyPr/>
          <a:lstStyle/>
          <a:p>
            <a:r>
              <a:rPr lang="pl-PL" dirty="0"/>
              <a:t>Etyka i dylematy etyczne</a:t>
            </a:r>
            <a:br>
              <a:rPr lang="pl-PL" dirty="0"/>
            </a:br>
            <a:r>
              <a:rPr lang="pl-PL" dirty="0"/>
              <a:t>w służbie cywilnej</a:t>
            </a:r>
          </a:p>
        </p:txBody>
      </p:sp>
      <p:sp>
        <p:nvSpPr>
          <p:cNvPr id="5" name="Podtytuł 4"/>
          <p:cNvSpPr>
            <a:spLocks noGrp="1"/>
          </p:cNvSpPr>
          <p:nvPr>
            <p:ph type="subTitle" idx="1"/>
          </p:nvPr>
        </p:nvSpPr>
        <p:spPr>
          <a:xfrm>
            <a:off x="685800" y="5035624"/>
            <a:ext cx="7772400" cy="985664"/>
          </a:xfrm>
        </p:spPr>
        <p:txBody>
          <a:bodyPr>
            <a:normAutofit/>
          </a:bodyPr>
          <a:lstStyle/>
          <a:p>
            <a:r>
              <a:rPr lang="pl-PL" dirty="0"/>
              <a:t>Szkolenie dla członków korpusu służby cywilnej zajmujących wyższe stanowiska w służbie cywilnej</a:t>
            </a:r>
          </a:p>
        </p:txBody>
      </p:sp>
    </p:spTree>
    <p:extLst>
      <p:ext uri="{BB962C8B-B14F-4D97-AF65-F5344CB8AC3E}">
        <p14:creationId xmlns:p14="http://schemas.microsoft.com/office/powerpoint/2010/main" val="3386627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</p:spPr>
        <p:txBody>
          <a:bodyPr/>
          <a:lstStyle/>
          <a:p>
            <a:r>
              <a:rPr lang="pl-PL" dirty="0"/>
              <a:t> 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539552" y="4725144"/>
            <a:ext cx="7904367" cy="1224136"/>
          </a:xfrm>
          <a:ln>
            <a:noFill/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l-PL" sz="2000" dirty="0">
                <a:solidFill>
                  <a:schemeClr val="tx2"/>
                </a:solidFill>
              </a:rPr>
              <a:t>Opracował zespół: </a:t>
            </a:r>
          </a:p>
          <a:p>
            <a:pPr marL="0" indent="0" algn="ctr">
              <a:buNone/>
            </a:pPr>
            <a:r>
              <a:rPr lang="pl-PL" sz="2000" dirty="0">
                <a:solidFill>
                  <a:schemeClr val="tx2"/>
                </a:solidFill>
              </a:rPr>
              <a:t>Maciej Wnuk (kierownik zespołu), Krzysztof Krak, Tadeusz Zawistowski</a:t>
            </a:r>
          </a:p>
          <a:p>
            <a:pPr marL="0" indent="0" algn="ctr">
              <a:buNone/>
            </a:pPr>
            <a:r>
              <a:rPr lang="pl-PL" sz="2000" dirty="0">
                <a:solidFill>
                  <a:schemeClr val="tx2"/>
                </a:solidFill>
              </a:rPr>
              <a:t>Konsultacja naukowa: dr Piotr Koryś </a:t>
            </a: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33640B9D-1065-40C4-8453-66F4FE8341BE}"/>
              </a:ext>
            </a:extLst>
          </p:cNvPr>
          <p:cNvSpPr txBox="1">
            <a:spLocks/>
          </p:cNvSpPr>
          <p:nvPr/>
        </p:nvSpPr>
        <p:spPr>
          <a:xfrm>
            <a:off x="772308" y="1700808"/>
            <a:ext cx="7344816" cy="1780147"/>
          </a:xfrm>
          <a:prstGeom prst="rect">
            <a:avLst/>
          </a:prstGeom>
          <a:ln>
            <a:solidFill>
              <a:srgbClr val="376092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None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2400" dirty="0"/>
              <a:t>Materiał szkoleniowy został opracowany w ramach </a:t>
            </a:r>
          </a:p>
          <a:p>
            <a:r>
              <a:rPr lang="pl-PL" sz="2400" dirty="0"/>
              <a:t>Programu Szefa Służby Cywilnej </a:t>
            </a:r>
          </a:p>
          <a:p>
            <a:r>
              <a:rPr lang="pl-PL" sz="2400" dirty="0"/>
              <a:t>wspierającego budowę kultury uczciwości </a:t>
            </a:r>
          </a:p>
          <a:p>
            <a:r>
              <a:rPr lang="pl-PL" sz="2400" dirty="0"/>
              <a:t>w służbie cywilnej</a:t>
            </a:r>
          </a:p>
        </p:txBody>
      </p:sp>
    </p:spTree>
    <p:extLst>
      <p:ext uri="{BB962C8B-B14F-4D97-AF65-F5344CB8AC3E}">
        <p14:creationId xmlns:p14="http://schemas.microsoft.com/office/powerpoint/2010/main" val="1559107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</p:spPr>
        <p:txBody>
          <a:bodyPr/>
          <a:lstStyle/>
          <a:p>
            <a:r>
              <a:rPr lang="pl-PL" dirty="0"/>
              <a:t>Plan szkolenia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680520"/>
          </a:xfrm>
        </p:spPr>
        <p:txBody>
          <a:bodyPr>
            <a:normAutofit lnSpcReduction="10000"/>
          </a:bodyPr>
          <a:lstStyle/>
          <a:p>
            <a:r>
              <a:rPr lang="pl-PL" dirty="0"/>
              <a:t>Powitanie, test początkowy.</a:t>
            </a:r>
          </a:p>
          <a:p>
            <a:r>
              <a:rPr lang="pl-PL" dirty="0"/>
              <a:t>Etos służby publicznej. Przywództwo. </a:t>
            </a:r>
          </a:p>
          <a:p>
            <a:r>
              <a:rPr lang="pl-PL" dirty="0"/>
              <a:t>Podstawy prawne etyki. </a:t>
            </a:r>
          </a:p>
          <a:p>
            <a:r>
              <a:rPr lang="pl-PL" dirty="0"/>
              <a:t>Bezstronność i bezinteresowność, konflikt interesów.   </a:t>
            </a:r>
          </a:p>
          <a:p>
            <a:r>
              <a:rPr lang="pl-PL" dirty="0"/>
              <a:t>Rekrutacja z zachowaniem konkurencyjności. </a:t>
            </a:r>
          </a:p>
          <a:p>
            <a:r>
              <a:rPr lang="pl-PL" dirty="0"/>
              <a:t>Zapobieganie zjawiskom nieetycznym. </a:t>
            </a:r>
          </a:p>
          <a:p>
            <a:r>
              <a:rPr lang="pl-PL" dirty="0"/>
              <a:t>Lojalność, neutralność polityczna, wizerunek s.c.</a:t>
            </a:r>
          </a:p>
          <a:p>
            <a:r>
              <a:rPr lang="pl-PL" dirty="0"/>
              <a:t>Aktywność w </a:t>
            </a:r>
            <a:r>
              <a:rPr lang="pl-PL" dirty="0" err="1"/>
              <a:t>internecie</a:t>
            </a:r>
            <a:r>
              <a:rPr lang="pl-PL" dirty="0"/>
              <a:t>. </a:t>
            </a:r>
          </a:p>
          <a:p>
            <a:r>
              <a:rPr lang="pl-PL" dirty="0"/>
              <a:t>Test końcowy, podsumowanie.</a:t>
            </a: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1850787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Test początkowy</a:t>
            </a:r>
          </a:p>
        </p:txBody>
      </p:sp>
    </p:spTree>
    <p:extLst>
      <p:ext uri="{BB962C8B-B14F-4D97-AF65-F5344CB8AC3E}">
        <p14:creationId xmlns:p14="http://schemas.microsoft.com/office/powerpoint/2010/main" val="452348668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rezentacje DSC KPR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66092"/>
      </a:accent1>
      <a:accent2>
        <a:srgbClr val="953734"/>
      </a:accent2>
      <a:accent3>
        <a:srgbClr val="5F497A"/>
      </a:accent3>
      <a:accent4>
        <a:srgbClr val="31859B"/>
      </a:accent4>
      <a:accent5>
        <a:srgbClr val="548DD4"/>
      </a:accent5>
      <a:accent6>
        <a:srgbClr val="4D8034"/>
      </a:accent6>
      <a:hlink>
        <a:srgbClr val="810083"/>
      </a:hlink>
      <a:folHlink>
        <a:srgbClr val="548DD4"/>
      </a:folHlink>
    </a:clrScheme>
    <a:fontScheme name="Niestandardowy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39C92D23-B042-4520-BDB3-6DA7CAF93187}" vid="{37AF9793-A136-4A5B-AAD4-AF16193B23ED}"/>
    </a:ext>
  </a:extLst>
</a:theme>
</file>

<file path=ppt/theme/theme2.xml><?xml version="1.0" encoding="utf-8"?>
<a:theme xmlns:a="http://schemas.openxmlformats.org/drawingml/2006/main" name="1_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Szablon prezentacji - timesaver</Template>
  <TotalTime>70</TotalTime>
  <Words>113</Words>
  <Application>Microsoft Office PowerPoint</Application>
  <PresentationFormat>Pokaz na ekranie (4:3)</PresentationFormat>
  <Paragraphs>21</Paragraphs>
  <Slides>4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3</vt:i4>
      </vt:variant>
      <vt:variant>
        <vt:lpstr>Tytuły slajdów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Motyw pakietu Office</vt:lpstr>
      <vt:lpstr>1_Projekt niestandardowy</vt:lpstr>
      <vt:lpstr>Projekt niestandardowy</vt:lpstr>
      <vt:lpstr>Etyka i dylematy etyczne w służbie cywilnej</vt:lpstr>
      <vt:lpstr> </vt:lpstr>
      <vt:lpstr>Plan szkolenia</vt:lpstr>
      <vt:lpstr>Test początkowy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 prezentacji Calibri 40 ciemnoniebieski</dc:title>
  <dc:creator>Maciej Wnuk</dc:creator>
  <cp:lastModifiedBy>Stelmaski Witold</cp:lastModifiedBy>
  <cp:revision>29</cp:revision>
  <dcterms:created xsi:type="dcterms:W3CDTF">2017-10-25T08:00:13Z</dcterms:created>
  <dcterms:modified xsi:type="dcterms:W3CDTF">2023-07-13T11:25:29Z</dcterms:modified>
</cp:coreProperties>
</file>